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sldIdLst>
    <p:sldId id="256" r:id="rId2"/>
  </p:sldIdLst>
  <p:sldSz cx="35999738" cy="35999738"/>
  <p:notesSz cx="7004050" cy="9290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66">
          <p15:clr>
            <a:srgbClr val="A4A3A4"/>
          </p15:clr>
        </p15:guide>
        <p15:guide id="2" pos="113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EFC"/>
    <a:srgbClr val="3F6CF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9" autoAdjust="0"/>
    <p:restoredTop sz="94676" autoAdjust="0"/>
  </p:normalViewPr>
  <p:slideViewPr>
    <p:cSldViewPr>
      <p:cViewPr varScale="1">
        <p:scale>
          <a:sx n="22" d="100"/>
          <a:sy n="22" d="100"/>
        </p:scale>
        <p:origin x="2310" y="78"/>
      </p:cViewPr>
      <p:guideLst>
        <p:guide orient="horz" pos="11366"/>
        <p:guide pos="113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6.wmf"/><Relationship Id="rId18" Type="http://schemas.openxmlformats.org/officeDocument/2006/relationships/image" Target="../media/image21.wmf"/><Relationship Id="rId3" Type="http://schemas.openxmlformats.org/officeDocument/2006/relationships/image" Target="../media/image6.wmf"/><Relationship Id="rId21" Type="http://schemas.openxmlformats.org/officeDocument/2006/relationships/image" Target="../media/image24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17" Type="http://schemas.openxmlformats.org/officeDocument/2006/relationships/image" Target="../media/image20.wmf"/><Relationship Id="rId2" Type="http://schemas.openxmlformats.org/officeDocument/2006/relationships/image" Target="../media/image5.wmf"/><Relationship Id="rId16" Type="http://schemas.openxmlformats.org/officeDocument/2006/relationships/image" Target="../media/image19.wmf"/><Relationship Id="rId20" Type="http://schemas.openxmlformats.org/officeDocument/2006/relationships/image" Target="../media/image23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emf"/><Relationship Id="rId5" Type="http://schemas.openxmlformats.org/officeDocument/2006/relationships/image" Target="../media/image8.wmf"/><Relationship Id="rId15" Type="http://schemas.openxmlformats.org/officeDocument/2006/relationships/image" Target="../media/image18.emf"/><Relationship Id="rId23" Type="http://schemas.openxmlformats.org/officeDocument/2006/relationships/image" Target="../media/image26.wmf"/><Relationship Id="rId10" Type="http://schemas.openxmlformats.org/officeDocument/2006/relationships/image" Target="../media/image13.wmf"/><Relationship Id="rId19" Type="http://schemas.openxmlformats.org/officeDocument/2006/relationships/image" Target="../media/image22.wmf"/><Relationship Id="rId4" Type="http://schemas.openxmlformats.org/officeDocument/2006/relationships/image" Target="../media/image7.wmf"/><Relationship Id="rId9" Type="http://schemas.openxmlformats.org/officeDocument/2006/relationships/image" Target="../media/image12.wmf"/><Relationship Id="rId14" Type="http://schemas.openxmlformats.org/officeDocument/2006/relationships/image" Target="../media/image17.emf"/><Relationship Id="rId22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50"/>
            </a:lvl1pPr>
            <a:lvl2pPr marL="1800225" indent="0" algn="ctr">
              <a:buNone/>
              <a:defRPr sz="7875"/>
            </a:lvl2pPr>
            <a:lvl3pPr marL="3599815" indent="0" algn="ctr">
              <a:buNone/>
              <a:defRPr sz="7085"/>
            </a:lvl3pPr>
            <a:lvl4pPr marL="5400040" indent="0" algn="ctr">
              <a:buNone/>
              <a:defRPr sz="6300"/>
            </a:lvl4pPr>
            <a:lvl5pPr marL="7200265" indent="0" algn="ctr">
              <a:buNone/>
              <a:defRPr sz="6300"/>
            </a:lvl5pPr>
            <a:lvl6pPr marL="8999855" indent="0" algn="ctr">
              <a:buNone/>
              <a:defRPr sz="6300"/>
            </a:lvl6pPr>
            <a:lvl7pPr marL="10800080" indent="0" algn="ctr">
              <a:buNone/>
              <a:defRPr sz="6300"/>
            </a:lvl7pPr>
            <a:lvl8pPr marL="12599670" indent="0" algn="ctr">
              <a:buNone/>
              <a:defRPr sz="6300"/>
            </a:lvl8pPr>
            <a:lvl9pPr marL="14399895" indent="0" algn="ctr">
              <a:buNone/>
              <a:defRPr sz="6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5345197" y="0"/>
            <a:ext cx="654541" cy="359997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endParaRPr lang="en-US" sz="144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654541" cy="359997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endParaRPr lang="en-US" sz="144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35999738" cy="4499967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00B0F0"/>
              </a:gs>
              <a:gs pos="70000">
                <a:srgbClr val="00B0F0"/>
              </a:gs>
              <a:gs pos="0">
                <a:schemeClr val="bg1"/>
              </a:gs>
              <a:gs pos="51000">
                <a:schemeClr val="accent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endParaRPr lang="en-US" sz="144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31499771"/>
            <a:ext cx="35999738" cy="4499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endParaRPr lang="en-US" sz="144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669" y="-125187"/>
            <a:ext cx="4829233" cy="44999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96B866-A1CE-4FAB-8E3F-BA7075FD29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1762"/>
            <a:ext cx="4361223" cy="40785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06C917-7FD1-4989-8EE4-F4E0A87F55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94" y="82839"/>
            <a:ext cx="4182712" cy="41963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50">
                <a:solidFill>
                  <a:schemeClr val="tx1"/>
                </a:solidFill>
              </a:defRPr>
            </a:lvl1pPr>
            <a:lvl2pPr marL="1800225" indent="0">
              <a:buNone/>
              <a:defRPr sz="7875">
                <a:solidFill>
                  <a:schemeClr val="tx1">
                    <a:tint val="75000"/>
                  </a:schemeClr>
                </a:solidFill>
              </a:defRPr>
            </a:lvl2pPr>
            <a:lvl3pPr marL="3599815" indent="0">
              <a:buNone/>
              <a:defRPr sz="7085">
                <a:solidFill>
                  <a:schemeClr val="tx1">
                    <a:tint val="75000"/>
                  </a:schemeClr>
                </a:solidFill>
              </a:defRPr>
            </a:lvl3pPr>
            <a:lvl4pPr marL="540004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720026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899985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08000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259967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4399895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50" b="1"/>
            </a:lvl1pPr>
            <a:lvl2pPr marL="1800225" indent="0">
              <a:buNone/>
              <a:defRPr sz="7875" b="1"/>
            </a:lvl2pPr>
            <a:lvl3pPr marL="3599815" indent="0">
              <a:buNone/>
              <a:defRPr sz="7085" b="1"/>
            </a:lvl3pPr>
            <a:lvl4pPr marL="5400040" indent="0">
              <a:buNone/>
              <a:defRPr sz="6300" b="1"/>
            </a:lvl4pPr>
            <a:lvl5pPr marL="7200265" indent="0">
              <a:buNone/>
              <a:defRPr sz="6300" b="1"/>
            </a:lvl5pPr>
            <a:lvl6pPr marL="8999855" indent="0">
              <a:buNone/>
              <a:defRPr sz="6300" b="1"/>
            </a:lvl6pPr>
            <a:lvl7pPr marL="10800080" indent="0">
              <a:buNone/>
              <a:defRPr sz="6300" b="1"/>
            </a:lvl7pPr>
            <a:lvl8pPr marL="12599670" indent="0">
              <a:buNone/>
              <a:defRPr sz="6300" b="1"/>
            </a:lvl8pPr>
            <a:lvl9pPr marL="14399895" indent="0">
              <a:buNone/>
              <a:defRPr sz="63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50" b="1"/>
            </a:lvl1pPr>
            <a:lvl2pPr marL="1800225" indent="0">
              <a:buNone/>
              <a:defRPr sz="7875" b="1"/>
            </a:lvl2pPr>
            <a:lvl3pPr marL="3599815" indent="0">
              <a:buNone/>
              <a:defRPr sz="7085" b="1"/>
            </a:lvl3pPr>
            <a:lvl4pPr marL="5400040" indent="0">
              <a:buNone/>
              <a:defRPr sz="6300" b="1"/>
            </a:lvl4pPr>
            <a:lvl5pPr marL="7200265" indent="0">
              <a:buNone/>
              <a:defRPr sz="6300" b="1"/>
            </a:lvl5pPr>
            <a:lvl6pPr marL="8999855" indent="0">
              <a:buNone/>
              <a:defRPr sz="6300" b="1"/>
            </a:lvl6pPr>
            <a:lvl7pPr marL="10800080" indent="0">
              <a:buNone/>
              <a:defRPr sz="6300" b="1"/>
            </a:lvl7pPr>
            <a:lvl8pPr marL="12599670" indent="0">
              <a:buNone/>
              <a:defRPr sz="6300" b="1"/>
            </a:lvl8pPr>
            <a:lvl9pPr marL="14399895" indent="0">
              <a:buNone/>
              <a:defRPr sz="63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600"/>
            </a:lvl1pPr>
            <a:lvl2pPr>
              <a:defRPr sz="11025"/>
            </a:lvl2pPr>
            <a:lvl3pPr>
              <a:defRPr sz="9450"/>
            </a:lvl3pPr>
            <a:lvl4pPr>
              <a:defRPr sz="7875"/>
            </a:lvl4pPr>
            <a:lvl5pPr>
              <a:defRPr sz="7875"/>
            </a:lvl5pPr>
            <a:lvl6pPr>
              <a:defRPr sz="7875"/>
            </a:lvl6pPr>
            <a:lvl7pPr>
              <a:defRPr sz="7875"/>
            </a:lvl7pPr>
            <a:lvl8pPr>
              <a:defRPr sz="7875"/>
            </a:lvl8pPr>
            <a:lvl9pPr>
              <a:defRPr sz="787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300"/>
            </a:lvl1pPr>
            <a:lvl2pPr marL="1800225" indent="0">
              <a:buNone/>
              <a:defRPr sz="5510"/>
            </a:lvl2pPr>
            <a:lvl3pPr marL="3599815" indent="0">
              <a:buNone/>
              <a:defRPr sz="4725"/>
            </a:lvl3pPr>
            <a:lvl4pPr marL="5400040" indent="0">
              <a:buNone/>
              <a:defRPr sz="3935"/>
            </a:lvl4pPr>
            <a:lvl5pPr marL="7200265" indent="0">
              <a:buNone/>
              <a:defRPr sz="3935"/>
            </a:lvl5pPr>
            <a:lvl6pPr marL="8999855" indent="0">
              <a:buNone/>
              <a:defRPr sz="3935"/>
            </a:lvl6pPr>
            <a:lvl7pPr marL="10800080" indent="0">
              <a:buNone/>
              <a:defRPr sz="3935"/>
            </a:lvl7pPr>
            <a:lvl8pPr marL="12599670" indent="0">
              <a:buNone/>
              <a:defRPr sz="3935"/>
            </a:lvl8pPr>
            <a:lvl9pPr marL="14399895" indent="0">
              <a:buNone/>
              <a:defRPr sz="39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600"/>
            </a:lvl1pPr>
            <a:lvl2pPr marL="1800225" indent="0">
              <a:buNone/>
              <a:defRPr sz="11025"/>
            </a:lvl2pPr>
            <a:lvl3pPr marL="3599815" indent="0">
              <a:buNone/>
              <a:defRPr sz="9450"/>
            </a:lvl3pPr>
            <a:lvl4pPr marL="5400040" indent="0">
              <a:buNone/>
              <a:defRPr sz="7875"/>
            </a:lvl4pPr>
            <a:lvl5pPr marL="7200265" indent="0">
              <a:buNone/>
              <a:defRPr sz="7875"/>
            </a:lvl5pPr>
            <a:lvl6pPr marL="8999855" indent="0">
              <a:buNone/>
              <a:defRPr sz="7875"/>
            </a:lvl6pPr>
            <a:lvl7pPr marL="10800080" indent="0">
              <a:buNone/>
              <a:defRPr sz="7875"/>
            </a:lvl7pPr>
            <a:lvl8pPr marL="12599670" indent="0">
              <a:buNone/>
              <a:defRPr sz="7875"/>
            </a:lvl8pPr>
            <a:lvl9pPr marL="14399895" indent="0">
              <a:buNone/>
              <a:defRPr sz="78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300"/>
            </a:lvl1pPr>
            <a:lvl2pPr marL="1800225" indent="0">
              <a:buNone/>
              <a:defRPr sz="5510"/>
            </a:lvl2pPr>
            <a:lvl3pPr marL="3599815" indent="0">
              <a:buNone/>
              <a:defRPr sz="4725"/>
            </a:lvl3pPr>
            <a:lvl4pPr marL="5400040" indent="0">
              <a:buNone/>
              <a:defRPr sz="3935"/>
            </a:lvl4pPr>
            <a:lvl5pPr marL="7200265" indent="0">
              <a:buNone/>
              <a:defRPr sz="3935"/>
            </a:lvl5pPr>
            <a:lvl6pPr marL="8999855" indent="0">
              <a:buNone/>
              <a:defRPr sz="3935"/>
            </a:lvl6pPr>
            <a:lvl7pPr marL="10800080" indent="0">
              <a:buNone/>
              <a:defRPr sz="3935"/>
            </a:lvl7pPr>
            <a:lvl8pPr marL="12599670" indent="0">
              <a:buNone/>
              <a:defRPr sz="3935"/>
            </a:lvl8pPr>
            <a:lvl9pPr marL="14399895" indent="0">
              <a:buNone/>
              <a:defRPr sz="39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3599815" rtl="0" eaLnBrk="1" latinLnBrk="0" hangingPunct="1">
        <a:lnSpc>
          <a:spcPct val="90000"/>
        </a:lnSpc>
        <a:spcBef>
          <a:spcPct val="0"/>
        </a:spcBef>
        <a:buNone/>
        <a:defRPr sz="173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795" indent="-899795" algn="l" defTabSz="3599815" rtl="0" eaLnBrk="1" latinLnBrk="0" hangingPunct="1">
        <a:lnSpc>
          <a:spcPct val="90000"/>
        </a:lnSpc>
        <a:spcBef>
          <a:spcPts val="3935"/>
        </a:spcBef>
        <a:buFont typeface="Arial" panose="020B0604020202020204" pitchFamily="34" charset="0"/>
        <a:buChar char="•"/>
        <a:defRPr sz="11025" kern="1200">
          <a:solidFill>
            <a:schemeClr val="tx1"/>
          </a:solidFill>
          <a:latin typeface="+mn-lt"/>
          <a:ea typeface="+mn-ea"/>
          <a:cs typeface="+mn-cs"/>
        </a:defRPr>
      </a:lvl1pPr>
      <a:lvl2pPr marL="270002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9450" kern="1200">
          <a:solidFill>
            <a:schemeClr val="tx1"/>
          </a:solidFill>
          <a:latin typeface="+mn-lt"/>
          <a:ea typeface="+mn-ea"/>
          <a:cs typeface="+mn-cs"/>
        </a:defRPr>
      </a:lvl2pPr>
      <a:lvl3pPr marL="450024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875" kern="1200">
          <a:solidFill>
            <a:schemeClr val="tx1"/>
          </a:solidFill>
          <a:latin typeface="+mn-lt"/>
          <a:ea typeface="+mn-ea"/>
          <a:cs typeface="+mn-cs"/>
        </a:defRPr>
      </a:lvl3pPr>
      <a:lvl4pPr marL="629983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4pPr>
      <a:lvl5pPr marL="810006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5pPr>
      <a:lvl6pPr marL="990028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6pPr>
      <a:lvl7pPr marL="11699875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7pPr>
      <a:lvl8pPr marL="1350010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8pPr>
      <a:lvl9pPr marL="15299690" indent="-899795" algn="l" defTabSz="3599815" rtl="0" eaLnBrk="1" latinLnBrk="0" hangingPunct="1">
        <a:lnSpc>
          <a:spcPct val="90000"/>
        </a:lnSpc>
        <a:spcBef>
          <a:spcPts val="1970"/>
        </a:spcBef>
        <a:buFont typeface="Arial" panose="020B0604020202020204" pitchFamily="34" charset="0"/>
        <a:buChar char="•"/>
        <a:defRPr sz="70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2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2pPr>
      <a:lvl3pPr marL="359981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3pPr>
      <a:lvl4pPr marL="540004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4pPr>
      <a:lvl5pPr marL="720026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5pPr>
      <a:lvl6pPr marL="899985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8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7pPr>
      <a:lvl8pPr marL="12599670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8pPr>
      <a:lvl9pPr marL="14399895" algn="l" defTabSz="3599815" rtl="0" eaLnBrk="1" latinLnBrk="0" hangingPunct="1">
        <a:defRPr sz="70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9" Type="http://schemas.openxmlformats.org/officeDocument/2006/relationships/image" Target="../media/image27.png"/><Relationship Id="rId21" Type="http://schemas.openxmlformats.org/officeDocument/2006/relationships/oleObject" Target="../embeddings/oleObject10.bin"/><Relationship Id="rId34" Type="http://schemas.openxmlformats.org/officeDocument/2006/relationships/image" Target="../media/image19.wmf"/><Relationship Id="rId42" Type="http://schemas.openxmlformats.org/officeDocument/2006/relationships/oleObject" Target="../embeddings/oleObject19.bin"/><Relationship Id="rId47" Type="http://schemas.openxmlformats.org/officeDocument/2006/relationships/image" Target="../media/image24.wmf"/><Relationship Id="rId50" Type="http://schemas.openxmlformats.org/officeDocument/2006/relationships/oleObject" Target="../embeddings/oleObject23.bin"/><Relationship Id="rId55" Type="http://schemas.openxmlformats.org/officeDocument/2006/relationships/image" Target="../media/image33.GI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oleObject" Target="../embeddings/oleObject16.bin"/><Relationship Id="rId38" Type="http://schemas.openxmlformats.org/officeDocument/2006/relationships/image" Target="../media/image21.wmf"/><Relationship Id="rId46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29" Type="http://schemas.openxmlformats.org/officeDocument/2006/relationships/oleObject" Target="../embeddings/oleObject14.bin"/><Relationship Id="rId41" Type="http://schemas.openxmlformats.org/officeDocument/2006/relationships/image" Target="../media/image29.png"/><Relationship Id="rId54" Type="http://schemas.openxmlformats.org/officeDocument/2006/relationships/image" Target="../media/image32.GI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4.emf"/><Relationship Id="rId32" Type="http://schemas.openxmlformats.org/officeDocument/2006/relationships/image" Target="../media/image18.emf"/><Relationship Id="rId37" Type="http://schemas.openxmlformats.org/officeDocument/2006/relationships/oleObject" Target="../embeddings/oleObject18.bin"/><Relationship Id="rId40" Type="http://schemas.openxmlformats.org/officeDocument/2006/relationships/image" Target="../media/image28.GIF"/><Relationship Id="rId45" Type="http://schemas.openxmlformats.org/officeDocument/2006/relationships/image" Target="../media/image23.wmf"/><Relationship Id="rId53" Type="http://schemas.openxmlformats.org/officeDocument/2006/relationships/image" Target="../media/image31.png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16.wmf"/><Relationship Id="rId36" Type="http://schemas.openxmlformats.org/officeDocument/2006/relationships/image" Target="../media/image20.wmf"/><Relationship Id="rId49" Type="http://schemas.openxmlformats.org/officeDocument/2006/relationships/image" Target="../media/image25.wmf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4" Type="http://schemas.openxmlformats.org/officeDocument/2006/relationships/oleObject" Target="../embeddings/oleObject20.bin"/><Relationship Id="rId52" Type="http://schemas.openxmlformats.org/officeDocument/2006/relationships/image" Target="../media/image30.png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17.emf"/><Relationship Id="rId35" Type="http://schemas.openxmlformats.org/officeDocument/2006/relationships/oleObject" Target="../embeddings/oleObject17.bin"/><Relationship Id="rId43" Type="http://schemas.openxmlformats.org/officeDocument/2006/relationships/image" Target="../media/image22.wmf"/><Relationship Id="rId48" Type="http://schemas.openxmlformats.org/officeDocument/2006/relationships/oleObject" Target="../embeddings/oleObject22.bin"/><Relationship Id="rId8" Type="http://schemas.openxmlformats.org/officeDocument/2006/relationships/image" Target="../media/image6.wmf"/><Relationship Id="rId51" Type="http://schemas.openxmlformats.org/officeDocument/2006/relationships/image" Target="../media/image26.wmf"/><Relationship Id="rId3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5999957" y="564199"/>
            <a:ext cx="23999825" cy="185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9988" tIns="374970" rIns="149988" bIns="374970" anchor="ctr" anchorCtr="0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7160" b="1" dirty="0">
                <a:solidFill>
                  <a:schemeClr val="bg1"/>
                </a:solidFill>
                <a:latin typeface="+mn-lt"/>
              </a:rPr>
              <a:t>Numerical Solutions &amp; Analysis for PDEs&amp;ODEs</a:t>
            </a: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5999957" y="2624981"/>
            <a:ext cx="23999825" cy="187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9988" tIns="149988" rIns="149988" bIns="149988" anchor="ctr" anchorCtr="0"/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429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Zihang Zhang (ZJU), Lizhang Chen(BJTU) </a:t>
            </a:r>
          </a:p>
          <a:p>
            <a:pPr algn="ctr" eaLnBrk="1" hangingPunct="1"/>
            <a:r>
              <a:rPr lang="en-US" sz="4295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Advisor: Dr. Zhilin Li (NCSU)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020189" y="32782450"/>
            <a:ext cx="15999883" cy="1031875"/>
          </a:xfrm>
          <a:prstGeom prst="rect">
            <a:avLst/>
          </a:prstGeom>
          <a:noFill/>
        </p:spPr>
        <p:txBody>
          <a:bodyPr wrap="square" lIns="74994" tIns="74994" rIns="74994" bIns="74994" numCol="1" spcCol="419070" rtlCol="0">
            <a:spAutoFit/>
          </a:bodyPr>
          <a:lstStyle/>
          <a:p>
            <a:pPr indent="0">
              <a:buFont typeface="+mj-lt"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Z., Qiao, Z., &amp; Tang, T. (2018). </a:t>
            </a:r>
            <a:r>
              <a:rPr lang="en-US" altLang="zh-TW" sz="286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solution of differential equations: Introduction to finite</a:t>
            </a:r>
          </a:p>
          <a:p>
            <a:pPr indent="0">
              <a:buFont typeface="+mj-lt"/>
              <a:buNone/>
            </a:pPr>
            <a:r>
              <a:rPr lang="en-US" altLang="zh-TW" sz="286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and finite element methods.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Cambridge, UK: Cambridge University Press.</a:t>
            </a:r>
            <a:endParaRPr lang="en-US" altLang="zh-TW" sz="2865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99871" y="31874770"/>
            <a:ext cx="2973251" cy="819328"/>
          </a:xfrm>
          <a:prstGeom prst="rect">
            <a:avLst/>
          </a:prstGeom>
          <a:noFill/>
        </p:spPr>
        <p:txBody>
          <a:bodyPr wrap="none" lIns="74994" tIns="37497" rIns="74994" bIns="37497" rtlCol="0">
            <a:spAutoFit/>
          </a:bodyPr>
          <a:lstStyle/>
          <a:p>
            <a:r>
              <a:rPr lang="en-US" sz="483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464462" y="5972684"/>
            <a:ext cx="10472651" cy="7799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 eaLnBrk="1" hangingPunct="1">
              <a:buNone/>
            </a:pPr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domain problems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applied broadly and effectively in our daily life such as temperature distribution in physical phenomena and option pricing in financial mathematics.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eaLnBrk="1" hangingPunct="1">
              <a:buFont typeface="Wingdings" panose="05000000000000000000" charset="0"/>
              <a:buNone/>
            </a:pPr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Sturm–Liouville theory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theory of real second-order linear ordinary differential equations of a certain form.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Sturm–Liouville</a:t>
            </a: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equations have been widely researched and  its numerical solutions can have good properties.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❑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Equations (PDEs)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applied broadly and effectively in our daily life such as temperature distribution in physical phenomena and option pricing in financial mathematics.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❑</a:t>
            </a:r>
            <a:r>
              <a:rPr lang="en-US" altLang="zh-TW" sz="286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 equation is a parabolic PDE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describes the distribution of heat (or variation in temperature) in a given region over time.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72717" y="5236326"/>
            <a:ext cx="10472651" cy="7363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Abstract</a:t>
            </a:r>
          </a:p>
        </p:txBody>
      </p:sp>
      <p:sp>
        <p:nvSpPr>
          <p:cNvPr id="15" name="Text Box 194"/>
          <p:cNvSpPr txBox="1">
            <a:spLocks noChangeArrowheads="1"/>
          </p:cNvSpPr>
          <p:nvPr/>
        </p:nvSpPr>
        <p:spPr bwMode="auto">
          <a:xfrm>
            <a:off x="23714825" y="5972686"/>
            <a:ext cx="10472651" cy="20145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6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 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analysis</a:t>
            </a: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parts of different truncation error</a:t>
            </a: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              : 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 </a:t>
            </a:r>
            <a:r>
              <a:rPr lang="en-US" sz="2860" dirty="0">
                <a:latin typeface="Calibri" panose="020F0502020204030204" pitchFamily="34" charset="0"/>
              </a:rPr>
              <a:t>                    :</a:t>
            </a: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b :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all the three errors, 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prove in theory the error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converges by second order. 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b to see when 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error is the smallest.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n1=100, n2=50, a=1,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b between 0 and 100,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see at point b=4.49 the 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reaches its bottom.</a:t>
            </a:r>
          </a:p>
          <a:p>
            <a:pPr algn="l" eaLnBrk="1" hangingPunct="1">
              <a:buClrTx/>
              <a:buSzTx/>
              <a:buNone/>
            </a:pPr>
            <a:endParaRPr lang="en-US" altLang="zh-TW" sz="286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 eaLnBrk="1" hangingPunct="1">
              <a:buClrTx/>
              <a:buSzTx/>
              <a:buNone/>
            </a:pPr>
            <a:r>
              <a:rPr lang="en-US" altLang="zh-TW" sz="286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numerical solution of heat equation </a:t>
            </a:r>
            <a:endParaRPr lang="en-US" altLang="zh-TW" sz="286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72717" y="13827172"/>
            <a:ext cx="10472651" cy="7363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Objectives &amp; Applications</a:t>
            </a:r>
          </a:p>
        </p:txBody>
      </p:sp>
      <p:sp>
        <p:nvSpPr>
          <p:cNvPr id="13" name="Text Box 192"/>
          <p:cNvSpPr txBox="1">
            <a:spLocks noChangeArrowheads="1"/>
          </p:cNvSpPr>
          <p:nvPr/>
        </p:nvSpPr>
        <p:spPr bwMode="auto">
          <a:xfrm>
            <a:off x="12755245" y="5918835"/>
            <a:ext cx="10494334" cy="1853097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</a:t>
            </a:r>
            <a:endParaRPr lang="en-US" sz="4000" b="1" dirty="0">
              <a:latin typeface="Calibri" panose="020F0502020204030204" pitchFamily="34" charset="0"/>
            </a:endParaRPr>
          </a:p>
          <a:p>
            <a:pPr eaLnBrk="1" hangingPunct="1"/>
            <a:endParaRPr lang="en-US" sz="4000" b="1" dirty="0">
              <a:latin typeface="Calibri" panose="020F0502020204030204" pitchFamily="34" charset="0"/>
            </a:endParaRPr>
          </a:p>
          <a:p>
            <a:pPr eaLnBrk="1" hangingPunct="1"/>
            <a:endParaRPr lang="en-US" sz="4000" b="1" dirty="0">
              <a:latin typeface="Calibri" panose="020F0502020204030204" pitchFamily="34" charset="0"/>
            </a:endParaRPr>
          </a:p>
          <a:p>
            <a:pPr algn="l" eaLnBrk="1" hangingPunct="1">
              <a:buClrTx/>
              <a:buSzTx/>
              <a:buNone/>
            </a:pP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,where </a:t>
            </a:r>
          </a:p>
          <a:p>
            <a:pPr algn="l" eaLnBrk="1" hangingPunct="1">
              <a:buClrTx/>
              <a:buSzTx/>
              <a:buNone/>
            </a:pP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Taylor expansion, we can see the pattern is second order convergent.</a:t>
            </a: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method</a:t>
            </a:r>
            <a:endParaRPr lang="en-US" sz="40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interval               into two intervals:</a:t>
            </a: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and               ,  and in the second interval,</a:t>
            </a: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            , then the original equation </a:t>
            </a:r>
            <a:b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ransforms to</a:t>
            </a:r>
          </a:p>
          <a:p>
            <a:pPr eaLnBrk="1" hangingPunct="1"/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zh-CN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,w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hich is a transformation of a Sturm-Liouville equation having boundary  </a:t>
            </a:r>
            <a:endParaRPr lang="en-US" altLang="zh-TW" sz="2865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Finite-Diﬀerence Approximations to the Heat Conduction Equation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  <a:p>
            <a:pPr eaLnBrk="1" hangingPunct="1"/>
            <a:endParaRPr lang="en-US" sz="2860" dirty="0">
              <a:latin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755245" y="5212080"/>
            <a:ext cx="10509250" cy="736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Methods</a:t>
            </a:r>
          </a:p>
        </p:txBody>
      </p:sp>
      <p:sp>
        <p:nvSpPr>
          <p:cNvPr id="14" name="Text Box 193"/>
          <p:cNvSpPr txBox="1">
            <a:spLocks noChangeArrowheads="1"/>
          </p:cNvSpPr>
          <p:nvPr/>
        </p:nvSpPr>
        <p:spPr bwMode="auto">
          <a:xfrm>
            <a:off x="23715345" y="26508710"/>
            <a:ext cx="10473055" cy="47110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Carry out furthur and deeper error analysis and work out a general code to generate the numerical solution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the infinite domain problem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 minimize the overall error.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splitting method further into infinite domain partial differential equations and utilize polar coordinates to generate a solution.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our mathematical learning with financial problems like put option with infinite domain.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715345" y="25772110"/>
            <a:ext cx="10472420" cy="736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Work</a:t>
            </a:r>
          </a:p>
        </p:txBody>
      </p:sp>
      <p:sp>
        <p:nvSpPr>
          <p:cNvPr id="11" name="Text Box 190"/>
          <p:cNvSpPr txBox="1">
            <a:spLocks noChangeArrowheads="1"/>
          </p:cNvSpPr>
          <p:nvPr/>
        </p:nvSpPr>
        <p:spPr bwMode="auto">
          <a:xfrm>
            <a:off x="1472565" y="14563725"/>
            <a:ext cx="10452735" cy="64757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some finite difference methods to solve one dimensional Stum-Liouville problems and use them to solve one dimensiional finite domain problems.</a:t>
            </a:r>
          </a:p>
          <a:p>
            <a:pPr eaLnBrk="1" hangingPunct="1"/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a classical infinite domain ordinary differencial equations into a Sturm-Liouville problem, generate a method for numerical solutions, analyze and minimize the error.</a:t>
            </a:r>
          </a:p>
          <a:p>
            <a:pPr eaLnBrk="1" hangingPunct="1"/>
            <a:endParaRPr lang="en-US" sz="2865" dirty="0">
              <a:latin typeface="+mn-lt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❑ 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and validate some finite difference methods to solve parabolic PDEs such as the heat equation numerically. And we build a model to </a:t>
            </a:r>
            <a:r>
              <a:rPr lang="en-US" altLang="zh-CN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lang="en-US" altLang="zh-TW" sz="28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special clothing design for high temperature work.</a:t>
            </a:r>
          </a:p>
          <a:p>
            <a:pPr eaLnBrk="1" hangingPunct="1"/>
            <a:endParaRPr lang="en-US" sz="2865" dirty="0">
              <a:latin typeface="+mn-lt"/>
            </a:endParaRPr>
          </a:p>
          <a:p>
            <a:pPr eaLnBrk="1" hangingPunct="1"/>
            <a:endParaRPr lang="en-US" sz="2865" dirty="0">
              <a:latin typeface="+mn-lt"/>
            </a:endParaRPr>
          </a:p>
        </p:txBody>
      </p:sp>
      <p:sp>
        <p:nvSpPr>
          <p:cNvPr id="6" name="Text Box 191"/>
          <p:cNvSpPr txBox="1">
            <a:spLocks noChangeArrowheads="1"/>
          </p:cNvSpPr>
          <p:nvPr/>
        </p:nvSpPr>
        <p:spPr bwMode="auto">
          <a:xfrm>
            <a:off x="1451993" y="21811182"/>
            <a:ext cx="10464165" cy="93607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domain problem in 1D</a:t>
            </a:r>
          </a:p>
          <a:p>
            <a:pPr eaLnBrk="1" hangingPunct="1"/>
            <a:endParaRPr lang="en-US" sz="4400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 </a:t>
            </a:r>
            <a:r>
              <a:rPr lang="en-US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conditons</a:t>
            </a:r>
          </a:p>
          <a:p>
            <a:pPr eaLnBrk="1" hangingPunct="1"/>
            <a:endParaRPr lang="en-US" sz="3200" dirty="0">
              <a:latin typeface="+mn-lt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Sturm-Liouville problem</a:t>
            </a:r>
          </a:p>
          <a:p>
            <a:pPr eaLnBrk="1" hangingPunct="1"/>
            <a:endParaRPr lang="en-US" sz="3200" dirty="0">
              <a:latin typeface="+mn-lt"/>
            </a:endParaRPr>
          </a:p>
          <a:p>
            <a:pPr eaLnBrk="1" hangingPunct="1"/>
            <a:endParaRPr lang="en-US" sz="3200" dirty="0">
              <a:latin typeface="+mn-lt"/>
              <a:sym typeface="+mn-ea"/>
            </a:endParaRPr>
          </a:p>
          <a:p>
            <a:pPr eaLnBrk="1" hangingPunct="1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Boundary conditons</a:t>
            </a:r>
          </a:p>
          <a:p>
            <a:pPr eaLnBrk="1" hangingPunct="1"/>
            <a:endParaRPr lang="en-US" sz="3200" dirty="0">
              <a:latin typeface="+mn-lt"/>
              <a:sym typeface="+mn-ea"/>
            </a:endParaRPr>
          </a:p>
          <a:p>
            <a:pPr eaLnBrk="1" hangingPunct="1"/>
            <a:endParaRPr lang="en-US" sz="3200" dirty="0">
              <a:latin typeface="+mn-lt"/>
              <a:sym typeface="+mn-ea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 </a:t>
            </a:r>
            <a:r>
              <a:rPr lang="en-US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Equation in 1D</a:t>
            </a:r>
          </a:p>
          <a:p>
            <a:pPr eaLnBrk="1" hangingPunct="1"/>
            <a:endParaRPr lang="en-US" sz="286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3200" dirty="0">
              <a:latin typeface="+mn-lt"/>
            </a:endParaRPr>
          </a:p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❑ </a:t>
            </a:r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Boundary conditions</a:t>
            </a:r>
            <a:endParaRPr lang="en-US" sz="286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3200" dirty="0">
              <a:latin typeface="+mn-lt"/>
            </a:endParaRPr>
          </a:p>
          <a:p>
            <a:pPr eaLnBrk="1" hangingPunct="1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6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Condition:</a:t>
            </a:r>
          </a:p>
          <a:p>
            <a:pPr eaLnBrk="1" hangingPunct="1"/>
            <a:endParaRPr lang="en-US" sz="3200" dirty="0">
              <a:latin typeface="+mn-lt"/>
            </a:endParaRPr>
          </a:p>
          <a:p>
            <a:pPr eaLnBrk="1" hangingPunct="1"/>
            <a:endParaRPr lang="en-US" sz="3200" dirty="0">
              <a:latin typeface="+mn-lt"/>
            </a:endParaRPr>
          </a:p>
        </p:txBody>
      </p:sp>
      <p:sp>
        <p:nvSpPr>
          <p:cNvPr id="8" name="Rectangle 34"/>
          <p:cNvSpPr/>
          <p:nvPr/>
        </p:nvSpPr>
        <p:spPr>
          <a:xfrm>
            <a:off x="1452563" y="21074629"/>
            <a:ext cx="10472651" cy="73635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Models</a:t>
            </a:r>
          </a:p>
        </p:txBody>
      </p:sp>
      <p:graphicFrame>
        <p:nvGraphicFramePr>
          <p:cNvPr id="43" name="对象 42"/>
          <p:cNvGraphicFramePr/>
          <p:nvPr/>
        </p:nvGraphicFramePr>
        <p:xfrm>
          <a:off x="3446528" y="22674782"/>
          <a:ext cx="379793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r:id="rId3" imgW="3933825" imgH="666750" progId="Equation.DSMT4">
                  <p:embed/>
                </p:oleObj>
              </mc:Choice>
              <mc:Fallback>
                <p:oleObj r:id="rId3" imgW="3933825" imgH="666750" progId="Equation.DSMT4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6528" y="22674782"/>
                        <a:ext cx="3797935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/>
          <p:nvPr/>
        </p:nvGraphicFramePr>
        <p:xfrm>
          <a:off x="3348738" y="23665382"/>
          <a:ext cx="5229860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r:id="rId5" imgW="5441950" imgH="833120" progId="Equation.DSMT4">
                  <p:embed/>
                </p:oleObj>
              </mc:Choice>
              <mc:Fallback>
                <p:oleObj r:id="rId5" imgW="5441950" imgH="833120" progId="Equation.DSMT4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8738" y="23665382"/>
                        <a:ext cx="5229860" cy="66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/>
          <p:nvPr/>
        </p:nvGraphicFramePr>
        <p:xfrm>
          <a:off x="3196338" y="24732182"/>
          <a:ext cx="572071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" r:id="rId7" imgW="6145530" imgH="1075690" progId="Equation.DSMT4">
                  <p:embed/>
                </p:oleObj>
              </mc:Choice>
              <mc:Fallback>
                <p:oleObj r:id="rId7" imgW="6145530" imgH="1075690" progId="Equation.DSMT4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96338" y="24732182"/>
                        <a:ext cx="5720715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/>
          <p:nvPr/>
        </p:nvGraphicFramePr>
        <p:xfrm>
          <a:off x="3196338" y="26211732"/>
          <a:ext cx="4092575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r:id="rId9" imgW="4752975" imgH="596900" progId="Equation.DSMT4">
                  <p:embed/>
                </p:oleObj>
              </mc:Choice>
              <mc:Fallback>
                <p:oleObj r:id="rId9" imgW="4752975" imgH="596900" progId="Equation.DSMT4">
                  <p:embed/>
                  <p:pic>
                    <p:nvPicPr>
                      <p:cNvPr id="0" name="图片 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96338" y="26211732"/>
                        <a:ext cx="4092575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601190" y="6827520"/>
          <a:ext cx="3658235" cy="87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Equation" r:id="rId11" imgW="37490400" imgH="11887200" progId="Equation.DSMT4">
                  <p:embed/>
                </p:oleObj>
              </mc:Choice>
              <mc:Fallback>
                <p:oleObj name="Equation" r:id="rId11" imgW="37490400" imgH="11887200" progId="Equation.DSMT4">
                  <p:embed/>
                  <p:pic>
                    <p:nvPicPr>
                      <p:cNvPr id="0" name="图片 10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601190" y="6827520"/>
                        <a:ext cx="3658235" cy="872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3973439" y="8128852"/>
          <a:ext cx="1627815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" name="Equation" r:id="rId13" imgW="21640800" imgH="6705600" progId="Equation.DSMT4">
                  <p:embed/>
                </p:oleObj>
              </mc:Choice>
              <mc:Fallback>
                <p:oleObj name="Equation" r:id="rId13" imgW="21640800" imgH="6705600" progId="Equation.DSMT4">
                  <p:embed/>
                  <p:pic>
                    <p:nvPicPr>
                      <p:cNvPr id="0" name="图片 106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973439" y="8128852"/>
                        <a:ext cx="1627815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5460980" y="9875520"/>
          <a:ext cx="1019175" cy="44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" name="Equation" r:id="rId15" imgW="11277600" imgH="4876800" progId="Equation.DSMT4">
                  <p:embed/>
                </p:oleObj>
              </mc:Choice>
              <mc:Fallback>
                <p:oleObj name="Equation" r:id="rId15" imgW="11277600" imgH="4876800" progId="Equation.DSMT4">
                  <p:embed/>
                  <p:pic>
                    <p:nvPicPr>
                      <p:cNvPr id="0" name="图片 106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460980" y="9875520"/>
                        <a:ext cx="1019175" cy="440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2970510" y="10366375"/>
          <a:ext cx="1100455" cy="49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" name="Equation" r:id="rId17" imgW="8229600" imgH="4876800" progId="Equation.DSMT4">
                  <p:embed/>
                </p:oleObj>
              </mc:Choice>
              <mc:Fallback>
                <p:oleObj name="Equation" r:id="rId17" imgW="8229600" imgH="4876800" progId="Equation.DSMT4">
                  <p:embed/>
                  <p:pic>
                    <p:nvPicPr>
                      <p:cNvPr id="0" name="图片 106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970510" y="10366375"/>
                        <a:ext cx="1100455" cy="495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4875510" y="10398760"/>
          <a:ext cx="136779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" name="Equation" r:id="rId19" imgW="11277600" imgH="4876800" progId="Equation.DSMT4">
                  <p:embed/>
                </p:oleObj>
              </mc:Choice>
              <mc:Fallback>
                <p:oleObj name="Equation" r:id="rId19" imgW="11277600" imgH="4876800" progId="Equation.DSMT4">
                  <p:embed/>
                  <p:pic>
                    <p:nvPicPr>
                      <p:cNvPr id="0" name="图片 106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875510" y="10398760"/>
                        <a:ext cx="136779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3493841" y="10636275"/>
          <a:ext cx="866782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" name="Equation" r:id="rId21" imgW="8534400" imgH="9448800" progId="Equation.DSMT4">
                  <p:embed/>
                </p:oleObj>
              </mc:Choice>
              <mc:Fallback>
                <p:oleObj name="Equation" r:id="rId21" imgW="8534400" imgH="9448800" progId="Equation.DSMT4">
                  <p:embed/>
                  <p:pic>
                    <p:nvPicPr>
                      <p:cNvPr id="0" name="图片 106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493841" y="10636275"/>
                        <a:ext cx="866782" cy="79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8604456" y="10818315"/>
          <a:ext cx="2759463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" name="Equation" r:id="rId23" imgW="3935095" imgH="667385" progId="Equation.DSMT4">
                  <p:embed/>
                </p:oleObj>
              </mc:Choice>
              <mc:Fallback>
                <p:oleObj name="Equation" r:id="rId23" imgW="3935095" imgH="667385" progId="Equation.DSMT4">
                  <p:embed/>
                  <p:pic>
                    <p:nvPicPr>
                      <p:cNvPr id="0" name="图片 107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8604456" y="10818315"/>
                        <a:ext cx="2759463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5685284" y="11297017"/>
          <a:ext cx="3049164" cy="1102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" name="Equation" r:id="rId25" imgW="36271200" imgH="13716000" progId="Equation.DSMT4">
                  <p:embed/>
                </p:oleObj>
              </mc:Choice>
              <mc:Fallback>
                <p:oleObj name="Equation" r:id="rId25" imgW="36271200" imgH="13716000" progId="Equation.DSMT4">
                  <p:embed/>
                  <p:pic>
                    <p:nvPicPr>
                      <p:cNvPr id="0" name="图片 107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685284" y="11297017"/>
                        <a:ext cx="3049164" cy="1102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15538456" y="13027513"/>
          <a:ext cx="3342820" cy="650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" name="Equation" r:id="rId27" imgW="34442400" imgH="6705600" progId="Equation.DSMT4">
                  <p:embed/>
                </p:oleObj>
              </mc:Choice>
              <mc:Fallback>
                <p:oleObj name="Equation" r:id="rId27" imgW="34442400" imgH="6705600" progId="Equation.DSMT4">
                  <p:embed/>
                  <p:pic>
                    <p:nvPicPr>
                      <p:cNvPr id="0" name="图片 107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538456" y="13027513"/>
                        <a:ext cx="3342820" cy="650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25314833" y="6950789"/>
          <a:ext cx="1098551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" name="Equation" r:id="rId29" imgW="1560830" imgH="506095" progId="Equation.DSMT4">
                  <p:embed/>
                </p:oleObj>
              </mc:Choice>
              <mc:Fallback>
                <p:oleObj name="Equation" r:id="rId29" imgW="1560830" imgH="506095" progId="Equation.DSMT4">
                  <p:embed/>
                  <p:pic>
                    <p:nvPicPr>
                      <p:cNvPr id="0" name="图片 1076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5314833" y="6950789"/>
                        <a:ext cx="1098551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/>
        </p:nvGraphicFramePr>
        <p:xfrm>
          <a:off x="25327193" y="7858004"/>
          <a:ext cx="1505422" cy="475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" name="Equation" r:id="rId31" imgW="1728470" imgH="547370" progId="Equation.DSMT4">
                  <p:embed/>
                </p:oleObj>
              </mc:Choice>
              <mc:Fallback>
                <p:oleObj name="Equation" r:id="rId31" imgW="1728470" imgH="547370" progId="Equation.DSMT4">
                  <p:embed/>
                  <p:pic>
                    <p:nvPicPr>
                      <p:cNvPr id="0" name="图片 1077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5327193" y="7858004"/>
                        <a:ext cx="1505422" cy="475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27035234" y="7742354"/>
          <a:ext cx="3032493" cy="691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Equation" r:id="rId33" imgW="41452800" imgH="9448800" progId="Equation.DSMT4">
                  <p:embed/>
                </p:oleObj>
              </mc:Choice>
              <mc:Fallback>
                <p:oleObj name="Equation" r:id="rId33" imgW="41452800" imgH="9448800" progId="Equation.DSMT4">
                  <p:embed/>
                  <p:pic>
                    <p:nvPicPr>
                      <p:cNvPr id="0" name="图片 1078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035234" y="7742354"/>
                        <a:ext cx="3032493" cy="691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26633902" y="6778751"/>
          <a:ext cx="1883554" cy="789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Equation" r:id="rId35" imgW="22555200" imgH="9448800" progId="Equation.DSMT4">
                  <p:embed/>
                </p:oleObj>
              </mc:Choice>
              <mc:Fallback>
                <p:oleObj name="Equation" r:id="rId35" imgW="22555200" imgH="9448800" progId="Equation.DSMT4">
                  <p:embed/>
                  <p:pic>
                    <p:nvPicPr>
                      <p:cNvPr id="0" name="图片 1079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6633902" y="6778751"/>
                        <a:ext cx="1883554" cy="789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25162669" y="8433647"/>
          <a:ext cx="4140000" cy="8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" name="Equation" r:id="rId37" imgW="60960000" imgH="12192000" progId="Equation.DSMT4">
                  <p:embed/>
                </p:oleObj>
              </mc:Choice>
              <mc:Fallback>
                <p:oleObj name="Equation" r:id="rId37" imgW="60960000" imgH="12192000" progId="Equation.DSMT4">
                  <p:embed/>
                  <p:pic>
                    <p:nvPicPr>
                      <p:cNvPr id="0" name="图片 1080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5162669" y="8433647"/>
                        <a:ext cx="4140000" cy="8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" name="图片 6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8482290" y="9236710"/>
            <a:ext cx="5427980" cy="4273550"/>
          </a:xfrm>
          <a:prstGeom prst="rect">
            <a:avLst/>
          </a:prstGeom>
        </p:spPr>
      </p:pic>
      <p:sp>
        <p:nvSpPr>
          <p:cNvPr id="67" name="Text Box 180"/>
          <p:cNvSpPr txBox="1">
            <a:spLocks noChangeArrowheads="1"/>
          </p:cNvSpPr>
          <p:nvPr/>
        </p:nvSpPr>
        <p:spPr bwMode="auto">
          <a:xfrm>
            <a:off x="29125151" y="13580079"/>
            <a:ext cx="3658235" cy="3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994" tIns="37497" rIns="74994" bIns="37497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plot for different b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77090" y="14406880"/>
            <a:ext cx="6261735" cy="5444490"/>
          </a:xfrm>
          <a:prstGeom prst="rect">
            <a:avLst/>
          </a:prstGeom>
        </p:spPr>
      </p:pic>
      <p:sp>
        <p:nvSpPr>
          <p:cNvPr id="31" name="Rectangle 44"/>
          <p:cNvSpPr/>
          <p:nvPr/>
        </p:nvSpPr>
        <p:spPr>
          <a:xfrm>
            <a:off x="12740853" y="24495644"/>
            <a:ext cx="10508726" cy="736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35" name="Text Box 193"/>
          <p:cNvSpPr txBox="1">
            <a:spLocks noChangeArrowheads="1"/>
          </p:cNvSpPr>
          <p:nvPr/>
        </p:nvSpPr>
        <p:spPr bwMode="auto">
          <a:xfrm>
            <a:off x="12755458" y="25232244"/>
            <a:ext cx="10508726" cy="6076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49988" tIns="149988" rIns="149988" bIns="149988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8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❑</a:t>
            </a:r>
            <a:r>
              <a:rPr lang="en-US" sz="3200" b="1" dirty="0">
                <a:latin typeface="Calibri" panose="020F0502020204030204" pitchFamily="34" charset="0"/>
                <a:sym typeface="+mn-ea"/>
              </a:rPr>
              <a:t>Infinite domain problem</a:t>
            </a:r>
            <a:endParaRPr lang="en-US" sz="2860" b="1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zh-TW" sz="28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Splitting method</a:t>
            </a:r>
            <a:endParaRPr lang="en-US" altLang="zh-TW" sz="286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Solve the equation for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Boundaries :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Choose b=10 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Switch n1,n2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Plot infinite norm of error 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Against the maximum of h. 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plot proves the error</a:t>
            </a:r>
            <a:endParaRPr lang="en-US" altLang="zh-TW" sz="28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TW" sz="286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converges by second order.</a:t>
            </a:r>
            <a:endParaRPr lang="en-US" altLang="zh-TW" sz="28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7941925" y="25422860"/>
            <a:ext cx="5231765" cy="5047615"/>
          </a:xfrm>
          <a:prstGeom prst="rect">
            <a:avLst/>
          </a:prstGeom>
        </p:spPr>
      </p:pic>
      <p:sp>
        <p:nvSpPr>
          <p:cNvPr id="37" name="Text Box 180"/>
          <p:cNvSpPr txBox="1">
            <a:spLocks noChangeArrowheads="1"/>
          </p:cNvSpPr>
          <p:nvPr/>
        </p:nvSpPr>
        <p:spPr bwMode="auto">
          <a:xfrm>
            <a:off x="18304617" y="30648745"/>
            <a:ext cx="3735705" cy="3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994" tIns="37497" rIns="74994" bIns="37497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latin typeface="Calibri" panose="020F0502020204030204" pitchFamily="34" charset="0"/>
              </a:rPr>
              <a:t>Figure 1.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plot in log-log scale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14073925" y="26824600"/>
          <a:ext cx="1927870" cy="55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" name="Equation" r:id="rId42" imgW="26517600" imgH="7620000" progId="Equation.DSMT4">
                  <p:embed/>
                </p:oleObj>
              </mc:Choice>
              <mc:Fallback>
                <p:oleObj name="Equation" r:id="rId42" imgW="26517600" imgH="7620000" progId="Equation.DSMT4">
                  <p:embed/>
                  <p:pic>
                    <p:nvPicPr>
                      <p:cNvPr id="0" name="图片 1073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4073925" y="26824600"/>
                        <a:ext cx="1927870" cy="553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13973439" y="27980529"/>
          <a:ext cx="3387271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" name="Equation" r:id="rId44" imgW="35052000" imgH="6705600" progId="Equation.DSMT4">
                  <p:embed/>
                </p:oleObj>
              </mc:Choice>
              <mc:Fallback>
                <p:oleObj name="Equation" r:id="rId44" imgW="35052000" imgH="6705600" progId="Equation.DSMT4">
                  <p:embed/>
                  <p:pic>
                    <p:nvPicPr>
                      <p:cNvPr id="0" name="图片 1075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3973439" y="27980529"/>
                        <a:ext cx="3387271" cy="6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196338" y="27448848"/>
          <a:ext cx="37719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" name="Equation" r:id="rId46" imgW="41148000" imgH="10058400" progId="Equation.DSMT4">
                  <p:embed/>
                </p:oleObj>
              </mc:Choice>
              <mc:Fallback>
                <p:oleObj name="Equation" r:id="rId46" imgW="41148000" imgH="10058400" progId="Equation.DSMT4">
                  <p:embed/>
                  <p:pic>
                    <p:nvPicPr>
                      <p:cNvPr id="0" name="图片 1406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196338" y="27448848"/>
                        <a:ext cx="3771900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3196338" y="28825862"/>
          <a:ext cx="4384000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2" name="Equation" r:id="rId48" imgW="41757600" imgH="5486400" progId="Equation.DSMT4">
                  <p:embed/>
                </p:oleObj>
              </mc:Choice>
              <mc:Fallback>
                <p:oleObj name="Equation" r:id="rId48" imgW="41757600" imgH="5486400" progId="Equation.DSMT4">
                  <p:embed/>
                  <p:pic>
                    <p:nvPicPr>
                      <p:cNvPr id="0" name="图片 1407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196338" y="28825862"/>
                        <a:ext cx="4384000" cy="57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3196338" y="30043412"/>
          <a:ext cx="2592000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" name="Equation" r:id="rId50" imgW="21945600" imgH="5486400" progId="Equation.DSMT4">
                  <p:embed/>
                </p:oleObj>
              </mc:Choice>
              <mc:Fallback>
                <p:oleObj name="Equation" r:id="rId50" imgW="21945600" imgH="5486400" progId="Equation.DSMT4">
                  <p:embed/>
                  <p:pic>
                    <p:nvPicPr>
                      <p:cNvPr id="0" name="图片 1408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196338" y="30043412"/>
                        <a:ext cx="2592000" cy="6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3882118" y="20424876"/>
            <a:ext cx="7394025" cy="366817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3731468" y="15345194"/>
            <a:ext cx="7028723" cy="5194750"/>
          </a:xfrm>
          <a:prstGeom prst="rect">
            <a:avLst/>
          </a:prstGeom>
        </p:spPr>
      </p:pic>
      <p:pic>
        <p:nvPicPr>
          <p:cNvPr id="51" name="图片 50"/>
          <p:cNvPicPr/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914" y="14124575"/>
            <a:ext cx="5696688" cy="108519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5162510" y="20292695"/>
            <a:ext cx="6461125" cy="4922520"/>
          </a:xfrm>
          <a:prstGeom prst="rect">
            <a:avLst/>
          </a:prstGeom>
        </p:spPr>
      </p:pic>
      <p:sp>
        <p:nvSpPr>
          <p:cNvPr id="68" name="Rectangle 44"/>
          <p:cNvSpPr/>
          <p:nvPr/>
        </p:nvSpPr>
        <p:spPr>
          <a:xfrm>
            <a:off x="23714075" y="5236210"/>
            <a:ext cx="10473690" cy="736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994" tIns="37497" rIns="74994" bIns="37497" rtlCol="0" anchor="ctr"/>
          <a:lstStyle/>
          <a:p>
            <a:pPr algn="ctr"/>
            <a:r>
              <a:rPr lang="en-US" sz="483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69" name="Text Box 180"/>
          <p:cNvSpPr txBox="1">
            <a:spLocks noChangeArrowheads="1"/>
          </p:cNvSpPr>
          <p:nvPr/>
        </p:nvSpPr>
        <p:spPr bwMode="auto">
          <a:xfrm>
            <a:off x="24920575" y="25314910"/>
            <a:ext cx="7261225" cy="3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4994" tIns="37497" rIns="74994" bIns="37497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latin typeface="Calibri" panose="020F0502020204030204" pitchFamily="34" charset="0"/>
              </a:rPr>
              <a:t>Figure 4.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distribution with respect to time and space</a:t>
            </a:r>
          </a:p>
        </p:txBody>
      </p:sp>
      <p:sp>
        <p:nvSpPr>
          <p:cNvPr id="74" name="Text Box 180"/>
          <p:cNvSpPr txBox="1">
            <a:spLocks noChangeArrowheads="1"/>
          </p:cNvSpPr>
          <p:nvPr/>
        </p:nvSpPr>
        <p:spPr bwMode="auto">
          <a:xfrm>
            <a:off x="25619884" y="19851437"/>
            <a:ext cx="4899025" cy="3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4994" tIns="37497" rIns="74994" bIns="37497">
            <a:spAutoFit/>
          </a:bodyPr>
          <a:lstStyle>
            <a:lvl1pPr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755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75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Temperature changes with time goes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1472717" y="32849759"/>
            <a:ext cx="6311793" cy="1614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74994" tIns="37497" rIns="74994" bIns="37497" rtlCol="0">
            <a:sp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[Name] Zihang Zhang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[Organization] School of Mathematics, Zhejiang University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[Address] 2 Huaifang North Road, Fengtai District, Beijing 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[Email] zzhleon@163.com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[Phone] 086-17787248696</a:t>
            </a:r>
          </a:p>
        </p:txBody>
      </p:sp>
      <p:sp>
        <p:nvSpPr>
          <p:cNvPr id="9" name="TextBox 24"/>
          <p:cNvSpPr txBox="1"/>
          <p:nvPr/>
        </p:nvSpPr>
        <p:spPr>
          <a:xfrm>
            <a:off x="1472717" y="31874770"/>
            <a:ext cx="2128982" cy="819328"/>
          </a:xfrm>
          <a:prstGeom prst="rect">
            <a:avLst/>
          </a:prstGeom>
          <a:noFill/>
        </p:spPr>
        <p:txBody>
          <a:bodyPr wrap="none" lIns="74994" tIns="37497" rIns="74994" bIns="37497" rtlCol="0">
            <a:spAutoFit/>
          </a:bodyPr>
          <a:lstStyle/>
          <a:p>
            <a:r>
              <a:rPr lang="en-US" sz="4830" b="1" dirty="0"/>
              <a:t>Contact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592DD0B-BFE5-46B1-870C-7144AC1BE3D4}"/>
              </a:ext>
            </a:extLst>
          </p:cNvPr>
          <p:cNvSpPr/>
          <p:nvPr/>
        </p:nvSpPr>
        <p:spPr>
          <a:xfrm>
            <a:off x="8922538" y="32841456"/>
            <a:ext cx="96178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[Name] Lizhang Chen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[Organization] School of Science, Beijing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Jiaotong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[Address] No.3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Shangyuancun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Haidian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District,Beijing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100044 P. R. China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[Email] lz.chen0807@gmail.com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[Phone] 086-18310588966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645</Words>
  <Application>Microsoft Office PowerPoint</Application>
  <PresentationFormat>自定义</PresentationFormat>
  <Paragraphs>152</Paragraphs>
  <Slides>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Wingdings</vt:lpstr>
      <vt:lpstr>Office Theme</vt:lpstr>
      <vt:lpstr>MathType 7.0 Equation</vt:lpstr>
      <vt:lpstr>Equation</vt:lpstr>
      <vt:lpstr>PowerPoint 演示文稿</vt:lpstr>
    </vt:vector>
  </TitlesOfParts>
  <Company>Genigraphics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44x44</dc:title>
  <dc:creator>Jay Larson</dc:creator>
  <dc:description>Quality poster printing_x000d_
www.genigraphics.com_x000d_
1-800-790-4001</dc:description>
  <cp:lastModifiedBy>Lizhang Chen</cp:lastModifiedBy>
  <cp:revision>233</cp:revision>
  <cp:lastPrinted>2013-02-12T02:21:00Z</cp:lastPrinted>
  <dcterms:created xsi:type="dcterms:W3CDTF">2013-02-10T21:14:00Z</dcterms:created>
  <dcterms:modified xsi:type="dcterms:W3CDTF">2021-08-02T09:14:24Z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32DA9E9FBCB4412F99E3A6E724720115</vt:lpwstr>
  </property>
  <property fmtid="{D5CDD505-2E9C-101B-9397-08002B2CF9AE}" pid="3" name="KSOProductBuildVer">
    <vt:lpwstr>2052-11.1.0.10667</vt:lpwstr>
  </property>
</Properties>
</file>